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  <p:sldMasterId id="214748370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71" r:id="rId9"/>
    <p:sldId id="263" r:id="rId10"/>
    <p:sldId id="265" r:id="rId11"/>
    <p:sldId id="270" r:id="rId12"/>
    <p:sldId id="269" r:id="rId13"/>
    <p:sldId id="272" r:id="rId14"/>
    <p:sldId id="267" r:id="rId15"/>
    <p:sldId id="268" r:id="rId1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59" autoAdjust="0"/>
    <p:restoredTop sz="86380" autoAdjust="0"/>
  </p:normalViewPr>
  <p:slideViewPr>
    <p:cSldViewPr>
      <p:cViewPr>
        <p:scale>
          <a:sx n="70" d="100"/>
          <a:sy n="70" d="100"/>
        </p:scale>
        <p:origin x="-3546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8D9037C-957A-4FDD-A016-75DC235C3758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89600" y="-471600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8530" b="0" strike="noStrike" spc="-1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489600" y="3700800"/>
            <a:ext cx="816408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489600" y="7930440"/>
            <a:ext cx="816408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4B6E72-8380-4C82-8E1D-552D8DAEF774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89600" y="-471600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8530" b="0" strike="noStrike" spc="-1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489600" y="3700800"/>
            <a:ext cx="398376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4672800" y="3700800"/>
            <a:ext cx="398376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489600" y="7930440"/>
            <a:ext cx="398376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/>
          </p:nvPr>
        </p:nvSpPr>
        <p:spPr>
          <a:xfrm>
            <a:off x="4672800" y="7930440"/>
            <a:ext cx="398376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2CD4346-EACF-44DA-8DE0-2E7FF8B82E81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89600" y="-471600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8530" b="0" strike="noStrike" spc="-1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489600" y="3700800"/>
            <a:ext cx="262872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3250080" y="3700800"/>
            <a:ext cx="262872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6010560" y="3700800"/>
            <a:ext cx="262872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/>
          </p:nvPr>
        </p:nvSpPr>
        <p:spPr>
          <a:xfrm>
            <a:off x="489600" y="7930440"/>
            <a:ext cx="262872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/>
          </p:nvPr>
        </p:nvSpPr>
        <p:spPr>
          <a:xfrm>
            <a:off x="3250080" y="7930440"/>
            <a:ext cx="262872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/>
          </p:nvPr>
        </p:nvSpPr>
        <p:spPr>
          <a:xfrm>
            <a:off x="6010560" y="7930440"/>
            <a:ext cx="262872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77A9F6-A40C-45D6-9C12-E80DFAB292DB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B34D815C-6CB2-41FB-8C69-BF9792DA1D5E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89600" y="-471600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8530" b="0" strike="noStrike" spc="-1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489600" y="3700800"/>
            <a:ext cx="8164080" cy="80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solidFill>
                <a:srgbClr val="6633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646C1C7-FF20-41EF-A3B2-EAC985B52444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89600" y="-471600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8530" b="0" strike="noStrike" spc="-1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89600" y="3700800"/>
            <a:ext cx="8164080" cy="80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C3AFEA02-F4BA-43CE-95F8-411538ACC15E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89600" y="-471600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8530" b="0" strike="noStrike" spc="-1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89600" y="3700800"/>
            <a:ext cx="3983760" cy="80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4672800" y="3700800"/>
            <a:ext cx="3983760" cy="80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F2D31030-271F-49C7-927D-79D635C876C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89600" y="-471600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8530" b="0" strike="noStrike" spc="-1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4DE25B65-5B89-4F2E-A0AE-E956E0CA1AAE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ubTitle"/>
          </p:nvPr>
        </p:nvSpPr>
        <p:spPr>
          <a:xfrm>
            <a:off x="489600" y="1959120"/>
            <a:ext cx="6858000" cy="555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solidFill>
                <a:srgbClr val="6633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DC3CE99D-DD91-4147-8E6E-018A5BA7F347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89600" y="-471600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8530" b="0" strike="noStrike" spc="-1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89600" y="3700800"/>
            <a:ext cx="398376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672800" y="3700800"/>
            <a:ext cx="3983760" cy="80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489600" y="7930440"/>
            <a:ext cx="398376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9DF8D52-4D20-4450-AFE1-1224FA29909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89600" y="-471600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8530" b="0" strike="noStrike" spc="-1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489600" y="3700800"/>
            <a:ext cx="8164080" cy="80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solidFill>
                <a:srgbClr val="6633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D11FF89-8B99-4AC8-85A6-1753E6030C13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89600" y="-471600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8530" b="0" strike="noStrike" spc="-1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89600" y="3700800"/>
            <a:ext cx="3983760" cy="80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4672800" y="3700800"/>
            <a:ext cx="398376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4672800" y="7930440"/>
            <a:ext cx="398376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83BD417B-025F-4796-9BF3-C51FC9CB36F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89600" y="-471600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8530" b="0" strike="noStrike" spc="-1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89600" y="3700800"/>
            <a:ext cx="398376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672800" y="3700800"/>
            <a:ext cx="398376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489600" y="7930440"/>
            <a:ext cx="816408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DEFE6327-0082-48F8-A636-80C2D5D0B60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89600" y="-471600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8530" b="0" strike="noStrike" spc="-1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489600" y="3700800"/>
            <a:ext cx="816408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489600" y="7930440"/>
            <a:ext cx="816408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75408E4-A35E-45B1-8974-0284E49F3DC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89600" y="-471600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8530" b="0" strike="noStrike" spc="-1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89600" y="3700800"/>
            <a:ext cx="398376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4672800" y="3700800"/>
            <a:ext cx="398376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489600" y="7930440"/>
            <a:ext cx="398376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/>
          </p:nvPr>
        </p:nvSpPr>
        <p:spPr>
          <a:xfrm>
            <a:off x="4672800" y="7930440"/>
            <a:ext cx="398376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1F681681-23A3-437C-AB78-0BC2D2432F58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89600" y="-471600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8530" b="0" strike="noStrike" spc="-1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89600" y="3700800"/>
            <a:ext cx="262872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3250080" y="3700800"/>
            <a:ext cx="262872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6010560" y="3700800"/>
            <a:ext cx="262872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/>
          </p:nvPr>
        </p:nvSpPr>
        <p:spPr>
          <a:xfrm>
            <a:off x="489600" y="7930440"/>
            <a:ext cx="262872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/>
          </p:nvPr>
        </p:nvSpPr>
        <p:spPr>
          <a:xfrm>
            <a:off x="3250080" y="7930440"/>
            <a:ext cx="262872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216" name="PlaceHolder 7"/>
          <p:cNvSpPr>
            <a:spLocks noGrp="1"/>
          </p:cNvSpPr>
          <p:nvPr>
            <p:ph/>
          </p:nvPr>
        </p:nvSpPr>
        <p:spPr>
          <a:xfrm>
            <a:off x="6010560" y="7930440"/>
            <a:ext cx="262872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B952762A-6A96-4E37-AAD9-92A8E0DFED31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89600" y="-471600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8530" b="0" strike="noStrike" spc="-1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89600" y="3700800"/>
            <a:ext cx="8164080" cy="80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F56DABD-D024-4134-B05E-C54985403490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89600" y="-471600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8530" b="0" strike="noStrike" spc="-1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89600" y="3700800"/>
            <a:ext cx="3983760" cy="80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2800" y="3700800"/>
            <a:ext cx="3983760" cy="80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B50150E-E40C-47F9-936B-B61C02E31401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89600" y="-471600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8530" b="0" strike="noStrike" spc="-1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C7874FB-37F0-4411-B11A-CEBD1773AB79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489600" y="1959120"/>
            <a:ext cx="6858000" cy="555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solidFill>
                <a:srgbClr val="6633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0B690A0-8932-4C62-95AF-220935E594A6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89600" y="-471600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8530" b="0" strike="noStrike" spc="-1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89600" y="3700800"/>
            <a:ext cx="398376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4672800" y="3700800"/>
            <a:ext cx="3983760" cy="80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489600" y="7930440"/>
            <a:ext cx="398376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10A49A1-4728-4758-B7F8-D61791297BE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89600" y="-471600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8530" b="0" strike="noStrike" spc="-1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89600" y="3700800"/>
            <a:ext cx="3983760" cy="80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672800" y="3700800"/>
            <a:ext cx="398376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4672800" y="7930440"/>
            <a:ext cx="398376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A072032-A37A-4735-A1BA-9FCAEEE9673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89600" y="-471600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8530" b="0" strike="noStrike" spc="-1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89600" y="3700800"/>
            <a:ext cx="398376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4672800" y="3700800"/>
            <a:ext cx="398376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489600" y="7930440"/>
            <a:ext cx="8164080" cy="38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6210" b="0" strike="noStrike" spc="-1">
              <a:highlight>
                <a:srgbClr val="FFFFFF"/>
              </a:highlight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28FDCD8-677E-4C96-A8C6-55205E8DCB22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val 6"/>
          <p:cNvSpPr/>
          <p:nvPr/>
        </p:nvSpPr>
        <p:spPr>
          <a:xfrm>
            <a:off x="8457840" y="6499440"/>
            <a:ext cx="84240" cy="842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Oval 7"/>
          <p:cNvSpPr/>
          <p:nvPr/>
        </p:nvSpPr>
        <p:spPr>
          <a:xfrm>
            <a:off x="569160" y="6499440"/>
            <a:ext cx="84240" cy="842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ts val="5800"/>
              </a:lnSpc>
              <a:buNone/>
            </a:pPr>
            <a:r>
              <a:rPr lang="ru-RU" sz="5400" b="0" strike="noStrike" spc="-1">
                <a:solidFill>
                  <a:srgbClr val="2F5897"/>
                </a:solidFill>
                <a:latin typeface="Palatino Linotype"/>
              </a:rPr>
              <a:t>Образец заголовка</a:t>
            </a:r>
            <a:endParaRPr lang="ru-RU" sz="54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808080"/>
                </a:solidFill>
                <a:latin typeface="Century Gothic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Courier New"/>
              <a:buChar char="o"/>
            </a:pPr>
            <a:r>
              <a:rPr lang="ru-RU" sz="1600" b="0" strike="noStrike" spc="-1">
                <a:solidFill>
                  <a:srgbClr val="808080"/>
                </a:solidFill>
                <a:latin typeface="Century Gothic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808080"/>
                </a:solidFill>
                <a:latin typeface="Century Gothic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Courier New"/>
              <a:buChar char="o"/>
            </a:pPr>
            <a:r>
              <a:rPr lang="ru-RU" sz="1600" b="0" strike="noStrike" spc="-1">
                <a:solidFill>
                  <a:srgbClr val="808080"/>
                </a:solidFill>
                <a:latin typeface="Century Gothic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808080"/>
                </a:solidFill>
                <a:latin typeface="Century Gothic"/>
              </a:rPr>
              <a:t>Пятый уровень</a:t>
            </a:r>
          </a:p>
        </p:txBody>
      </p:sp>
      <p:sp>
        <p:nvSpPr>
          <p:cNvPr id="135" name="PlaceHolder 3"/>
          <p:cNvSpPr>
            <a:spLocks noGrp="1"/>
          </p:cNvSpPr>
          <p:nvPr>
            <p:ph type="dt" idx="10"/>
          </p:nvPr>
        </p:nvSpPr>
        <p:spPr>
          <a:xfrm>
            <a:off x="6363360" y="6356520"/>
            <a:ext cx="2085480" cy="364680"/>
          </a:xfrm>
          <a:prstGeom prst="rect">
            <a:avLst/>
          </a:prstGeom>
          <a:noFill/>
          <a:ln w="0">
            <a:noFill/>
          </a:ln>
        </p:spPr>
        <p:txBody>
          <a:bodyPr rIns="4572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595959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595959"/>
                </a:solidFill>
                <a:latin typeface="Century Gothic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ftr" idx="11"/>
          </p:nvPr>
        </p:nvSpPr>
        <p:spPr>
          <a:xfrm>
            <a:off x="659160" y="6356520"/>
            <a:ext cx="2847600" cy="364680"/>
          </a:xfrm>
          <a:prstGeom prst="rect">
            <a:avLst/>
          </a:prstGeom>
          <a:noFill/>
          <a:ln w="0">
            <a:noFill/>
          </a:ln>
        </p:spPr>
        <p:txBody>
          <a:bodyPr lIns="45720"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37" name="PlaceHolder 5"/>
          <p:cNvSpPr>
            <a:spLocks noGrp="1"/>
          </p:cNvSpPr>
          <p:nvPr>
            <p:ph type="sldNum" idx="12"/>
          </p:nvPr>
        </p:nvSpPr>
        <p:spPr>
          <a:xfrm>
            <a:off x="8543160" y="6356520"/>
            <a:ext cx="561600" cy="364680"/>
          </a:xfrm>
          <a:prstGeom prst="rect">
            <a:avLst/>
          </a:prstGeom>
          <a:noFill/>
          <a:ln w="0">
            <a:noFill/>
          </a:ln>
        </p:spPr>
        <p:txBody>
          <a:bodyPr lIns="27360" rIns="45720"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595959"/>
                </a:solidFill>
                <a:latin typeface="Century Gothic"/>
              </a:defRPr>
            </a:lvl1pPr>
          </a:lstStyle>
          <a:p>
            <a:pPr>
              <a:lnSpc>
                <a:spcPct val="100000"/>
              </a:lnSpc>
              <a:buNone/>
            </a:pPr>
            <a:fld id="{74AC9A1B-6D55-42DA-BCB6-702302CE7B8D}" type="slidenum">
              <a:rPr lang="ru-RU" sz="1200" b="0" strike="noStrike" spc="-1">
                <a:solidFill>
                  <a:srgbClr val="595959"/>
                </a:solidFill>
                <a:latin typeface="Century Gothic"/>
              </a:rPr>
              <a:pPr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val 6"/>
          <p:cNvSpPr/>
          <p:nvPr/>
        </p:nvSpPr>
        <p:spPr>
          <a:xfrm>
            <a:off x="8457840" y="6499440"/>
            <a:ext cx="84240" cy="842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Oval 7"/>
          <p:cNvSpPr/>
          <p:nvPr/>
        </p:nvSpPr>
        <p:spPr>
          <a:xfrm>
            <a:off x="569160" y="6499440"/>
            <a:ext cx="84240" cy="842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ts val="5800"/>
              </a:lnSpc>
              <a:buNone/>
            </a:pPr>
            <a:r>
              <a:rPr lang="ru-RU" sz="5400" b="0" strike="noStrike" spc="-1">
                <a:solidFill>
                  <a:srgbClr val="2F5897"/>
                </a:solidFill>
                <a:latin typeface="Palatino Linotype"/>
              </a:rPr>
              <a:t>Образец заголовка</a:t>
            </a:r>
            <a:endParaRPr lang="ru-RU" sz="54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dt" idx="13"/>
          </p:nvPr>
        </p:nvSpPr>
        <p:spPr>
          <a:xfrm>
            <a:off x="6363360" y="6356520"/>
            <a:ext cx="2085480" cy="364680"/>
          </a:xfrm>
          <a:prstGeom prst="rect">
            <a:avLst/>
          </a:prstGeom>
          <a:noFill/>
          <a:ln w="0">
            <a:noFill/>
          </a:ln>
        </p:spPr>
        <p:txBody>
          <a:bodyPr rIns="4572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595959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595959"/>
                </a:solidFill>
                <a:latin typeface="Century Gothic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ftr" idx="14"/>
          </p:nvPr>
        </p:nvSpPr>
        <p:spPr>
          <a:xfrm>
            <a:off x="659160" y="6356520"/>
            <a:ext cx="2847600" cy="364680"/>
          </a:xfrm>
          <a:prstGeom prst="rect">
            <a:avLst/>
          </a:prstGeom>
          <a:noFill/>
          <a:ln w="0">
            <a:noFill/>
          </a:ln>
        </p:spPr>
        <p:txBody>
          <a:bodyPr lIns="45720"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79" name="PlaceHolder 4"/>
          <p:cNvSpPr>
            <a:spLocks noGrp="1"/>
          </p:cNvSpPr>
          <p:nvPr>
            <p:ph type="sldNum" idx="15"/>
          </p:nvPr>
        </p:nvSpPr>
        <p:spPr>
          <a:xfrm>
            <a:off x="8543160" y="6356520"/>
            <a:ext cx="561600" cy="364680"/>
          </a:xfrm>
          <a:prstGeom prst="rect">
            <a:avLst/>
          </a:prstGeom>
          <a:noFill/>
          <a:ln w="0">
            <a:noFill/>
          </a:ln>
        </p:spPr>
        <p:txBody>
          <a:bodyPr lIns="27360" rIns="45720"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595959"/>
                </a:solidFill>
                <a:latin typeface="Century Gothic"/>
              </a:defRPr>
            </a:lvl1pPr>
          </a:lstStyle>
          <a:p>
            <a:pPr>
              <a:lnSpc>
                <a:spcPct val="100000"/>
              </a:lnSpc>
              <a:buNone/>
            </a:pPr>
            <a:fld id="{1F3919C7-7738-4E72-9A39-9A519292675D}" type="slidenum">
              <a:rPr lang="ru-RU" sz="1200" b="0" strike="noStrike" spc="-1">
                <a:solidFill>
                  <a:srgbClr val="595959"/>
                </a:solidFill>
                <a:latin typeface="Century Gothic"/>
              </a:rPr>
              <a:pPr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808080"/>
                </a:solid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808080"/>
                </a:solid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808080"/>
                </a:solid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808080"/>
                </a:solid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808080"/>
                </a:solid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808080"/>
                </a:solid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808080"/>
                </a:solid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15811" y="-387424"/>
            <a:ext cx="6858000" cy="6059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2000" b="0" strike="noStrike" spc="-1" dirty="0"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064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Современная развивающая предметно-пространственная среда в ДОО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/>
          </p:nvPr>
        </p:nvSpPr>
        <p:spPr>
          <a:xfrm>
            <a:off x="1547664" y="5157192"/>
            <a:ext cx="6480720" cy="1296144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 Ильина Марина Васильевна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Детский сад «Василёк» г.Заозерного,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Рыбинский район, г.Заозерный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силёк\Desktop\20220314_133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29644"/>
            <a:ext cx="6336704" cy="432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240" cy="1556792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buNone/>
            </a:pPr>
            <a:r>
              <a:rPr lang="ru-RU" sz="2800" b="0" strike="noStrike" spc="-1" dirty="0">
                <a:solidFill>
                  <a:srgbClr val="2F5897"/>
                </a:solidFill>
                <a:latin typeface="Times New Roman"/>
              </a:rPr>
              <a:t>Центр </a:t>
            </a:r>
            <a:r>
              <a:rPr lang="ru-RU" sz="2800" spc="-1" dirty="0" smtClean="0">
                <a:solidFill>
                  <a:srgbClr val="2F5897"/>
                </a:solidFill>
                <a:latin typeface="Times New Roman"/>
              </a:rPr>
              <a:t>музыкальной деятельности и сенсорного развития</a:t>
            </a:r>
            <a:endParaRPr lang="ru-RU" sz="28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/>
        </p:blipFill>
        <p:spPr>
          <a:xfrm rot="5367600">
            <a:off x="-276120" y="2068920"/>
            <a:ext cx="4406400" cy="3304800"/>
          </a:xfrm>
          <a:prstGeom prst="rect">
            <a:avLst/>
          </a:prstGeom>
          <a:ln w="0">
            <a:noFill/>
          </a:ln>
        </p:spPr>
      </p:pic>
      <p:pic>
        <p:nvPicPr>
          <p:cNvPr id="7" name="Picture 1"/>
          <p:cNvPicPr/>
          <p:nvPr/>
        </p:nvPicPr>
        <p:blipFill>
          <a:blip r:embed="rId3" cstate="print"/>
          <a:stretch/>
        </p:blipFill>
        <p:spPr>
          <a:xfrm>
            <a:off x="3851920" y="2924944"/>
            <a:ext cx="4807800" cy="2700000"/>
          </a:xfrm>
          <a:prstGeom prst="rect">
            <a:avLst/>
          </a:prstGeom>
          <a:ln w="9525"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0199" y="1178037"/>
            <a:ext cx="2024209" cy="157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964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404664"/>
            <a:ext cx="8229240" cy="936104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buNone/>
            </a:pPr>
            <a:r>
              <a:rPr lang="ru-RU" sz="2800" spc="-1" dirty="0" smtClean="0">
                <a:solidFill>
                  <a:srgbClr val="2F5897"/>
                </a:solidFill>
                <a:latin typeface="Times New Roman"/>
              </a:rPr>
              <a:t>Дидактические игры и пособия сделанные руками педагогов и родителей</a:t>
            </a:r>
            <a:endParaRPr lang="ru-RU" sz="28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/>
        </p:blipFill>
        <p:spPr>
          <a:xfrm>
            <a:off x="107504" y="3564857"/>
            <a:ext cx="3533328" cy="3015544"/>
          </a:xfrm>
          <a:prstGeom prst="rect">
            <a:avLst/>
          </a:prstGeom>
          <a:ln w="0"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tretch/>
        </p:blipFill>
        <p:spPr>
          <a:xfrm rot="5454600">
            <a:off x="5718960" y="1898583"/>
            <a:ext cx="3839040" cy="2879280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tretch/>
        </p:blipFill>
        <p:spPr>
          <a:xfrm rot="5434800">
            <a:off x="3129763" y="2704448"/>
            <a:ext cx="3623339" cy="2359842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xmlns="" val="36351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404664"/>
            <a:ext cx="8229240" cy="504056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buNone/>
            </a:pPr>
            <a:r>
              <a:rPr lang="ru-RU" sz="2800" spc="-1" dirty="0" smtClean="0">
                <a:solidFill>
                  <a:srgbClr val="2F5897"/>
                </a:solidFill>
                <a:latin typeface="Times New Roman"/>
              </a:rPr>
              <a:t>Бизиборды </a:t>
            </a:r>
            <a:endParaRPr lang="ru-RU" sz="28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2050" name="Picture 2" descr="C:\Users\Василёк\Desktop\20220314_1335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2" t="9266" r="99" b="1293"/>
          <a:stretch/>
        </p:blipFill>
        <p:spPr bwMode="auto">
          <a:xfrm>
            <a:off x="161184" y="1268760"/>
            <a:ext cx="4194792" cy="289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асилёк\Desktop\20220314_1333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68"/>
          <a:stretch/>
        </p:blipFill>
        <p:spPr bwMode="auto">
          <a:xfrm>
            <a:off x="4572000" y="3212976"/>
            <a:ext cx="4451987" cy="29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354" y="4218588"/>
            <a:ext cx="1818550" cy="220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806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idx="4294967295"/>
          </p:nvPr>
        </p:nvSpPr>
        <p:spPr>
          <a:xfrm>
            <a:off x="539552" y="260648"/>
            <a:ext cx="7690048" cy="586551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Вывод: Организация развивающей предметно – пространственной среды в ДОУ с учетом требований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ФГОС ДО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строится таким образом, чтобы дать возможность наиболее эффективно развивать индивидуальность каждого ребенка с учетом его склонностей, интересов, уровня активности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1026" name="Picture 2" descr="https://avatars.mds.yandex.net/get-zen_doc/1594832/pub_5f551689c84c033ffd7ae12f_5f551b9472b2bd46970befb7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4093716" cy="308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 idx="4294967295"/>
          </p:nvPr>
        </p:nvSpPr>
        <p:spPr>
          <a:xfrm>
            <a:off x="0" y="2564904"/>
            <a:ext cx="8229600" cy="1368152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ts val="5800"/>
              </a:lnSpc>
              <a:buNone/>
            </a:pPr>
            <a:r>
              <a:rPr lang="ru-RU" sz="5400" b="0" strike="noStrike" spc="-1" dirty="0">
                <a:solidFill>
                  <a:srgbClr val="2F5897"/>
                </a:solidFill>
                <a:latin typeface="Palatino Linotype"/>
              </a:rPr>
              <a:t>Спасибо за внимание!</a:t>
            </a:r>
            <a:endParaRPr lang="ru-RU" sz="5400" b="0" strike="noStrike" spc="-1" dirty="0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idx="4294967295"/>
          </p:nvPr>
        </p:nvSpPr>
        <p:spPr>
          <a:xfrm>
            <a:off x="539552" y="620713"/>
            <a:ext cx="7667823" cy="550545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6000" lnSpcReduction="20000"/>
          </a:bodyPr>
          <a:lstStyle/>
          <a:p>
            <a:pPr>
              <a:lnSpc>
                <a:spcPct val="115000"/>
              </a:lnSpc>
              <a:spcBef>
                <a:spcPts val="581"/>
              </a:spcBef>
              <a:buNone/>
              <a:tabLst>
                <a:tab pos="0" algn="l"/>
              </a:tabLst>
            </a:pPr>
            <a:r>
              <a:rPr lang="ru-RU" sz="29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Создавая развивающую предметно-пространственную среду в ДОУ мы учитывали, что:</a:t>
            </a:r>
            <a:endParaRPr lang="ru-RU" sz="2900" b="0" strike="noStrike" spc="-1" dirty="0">
              <a:solidFill>
                <a:srgbClr val="808080"/>
              </a:solidFill>
              <a:latin typeface="Century Gothic"/>
            </a:endParaRPr>
          </a:p>
          <a:p>
            <a:pPr marL="343080" indent="-343080">
              <a:lnSpc>
                <a:spcPct val="115000"/>
              </a:lnSpc>
              <a:spcBef>
                <a:spcPts val="581"/>
              </a:spcBef>
              <a:buClr>
                <a:srgbClr val="000000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Среда должна выполнять образовательную, развивающую, воспитывающую, стимулирующую, коммуникативную функции. Она должна работать на развитие самостоятельности  ребенка.</a:t>
            </a:r>
            <a:endParaRPr lang="ru-RU" sz="2900" b="0" strike="noStrike" spc="-1" dirty="0">
              <a:solidFill>
                <a:srgbClr val="808080"/>
              </a:solidFill>
              <a:latin typeface="Century Gothic"/>
            </a:endParaRPr>
          </a:p>
          <a:p>
            <a:pPr marL="343080" indent="-343080">
              <a:lnSpc>
                <a:spcPct val="115000"/>
              </a:lnSpc>
              <a:spcBef>
                <a:spcPts val="581"/>
              </a:spcBef>
              <a:buClr>
                <a:srgbClr val="000000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Необходимо гибкое и вариативное использование пространства. Среда должна служить удовлетворению потребностей и интересов ребенка.</a:t>
            </a:r>
            <a:endParaRPr lang="ru-RU" sz="2900" b="0" strike="noStrike" spc="-1" dirty="0">
              <a:solidFill>
                <a:srgbClr val="808080"/>
              </a:solidFill>
              <a:latin typeface="Century Gothic"/>
            </a:endParaRPr>
          </a:p>
          <a:p>
            <a:pPr marL="343080" indent="-343080">
              <a:lnSpc>
                <a:spcPct val="115000"/>
              </a:lnSpc>
              <a:spcBef>
                <a:spcPts val="581"/>
              </a:spcBef>
              <a:buClr>
                <a:srgbClr val="000000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Форма и дизайн предметов ориентирована на безопасность и возраст детей.</a:t>
            </a:r>
            <a:endParaRPr lang="ru-RU" sz="2900" b="0" strike="noStrike" spc="-1" dirty="0">
              <a:solidFill>
                <a:srgbClr val="808080"/>
              </a:solidFill>
              <a:latin typeface="Century Gothic"/>
            </a:endParaRPr>
          </a:p>
          <a:p>
            <a:pPr marL="343080" indent="-343080">
              <a:lnSpc>
                <a:spcPct val="115000"/>
              </a:lnSpc>
              <a:spcBef>
                <a:spcPts val="581"/>
              </a:spcBef>
              <a:buClr>
                <a:srgbClr val="000000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Элементы декора должны быть легко сменяемыми.</a:t>
            </a:r>
            <a:endParaRPr lang="ru-RU" sz="2900" b="0" strike="noStrike" spc="-1" dirty="0">
              <a:solidFill>
                <a:srgbClr val="808080"/>
              </a:solidFill>
              <a:latin typeface="Century Gothic"/>
            </a:endParaRPr>
          </a:p>
          <a:p>
            <a:pPr marL="343080" indent="-343080">
              <a:lnSpc>
                <a:spcPct val="115000"/>
              </a:lnSpc>
              <a:spcBef>
                <a:spcPts val="581"/>
              </a:spcBef>
              <a:buClr>
                <a:srgbClr val="000000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каждой группе необходимо предусмотреть место для детской экспериментальной деятельности,</a:t>
            </a: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возможности для уединения.</a:t>
            </a:r>
            <a:endParaRPr lang="ru-RU" sz="2900" b="0" strike="noStrike" spc="-1" dirty="0">
              <a:solidFill>
                <a:srgbClr val="808080"/>
              </a:solidFill>
              <a:latin typeface="Century Gothic"/>
            </a:endParaRPr>
          </a:p>
          <a:p>
            <a:pPr marL="343080" indent="-343080">
              <a:lnSpc>
                <a:spcPct val="115000"/>
              </a:lnSpc>
              <a:spcBef>
                <a:spcPts val="581"/>
              </a:spcBef>
              <a:buClr>
                <a:srgbClr val="000000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Развивающая среда группы должна меняться в зависимости от возрастных особенностей детей, периода обучения, образовательной программы.</a:t>
            </a:r>
            <a:endParaRPr lang="ru-RU" sz="2900" b="0" strike="noStrike" spc="-1" dirty="0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15000"/>
              </a:lnSpc>
              <a:spcBef>
                <a:spcPts val="581"/>
              </a:spcBef>
              <a:buNone/>
              <a:tabLst>
                <a:tab pos="0" algn="l"/>
              </a:tabLst>
            </a:pPr>
            <a:r>
              <a:rPr lang="ru-RU" sz="2900" b="0" strike="noStrike" spc="18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ru-RU" sz="2900" b="0" strike="noStrike" spc="-1" dirty="0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ru-RU" sz="2900" b="0" strike="noStrike" spc="-1" dirty="0">
              <a:solidFill>
                <a:srgbClr val="808080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Picture 2" descr="F:\IMG-20200205-WA0012.jpg"/>
          <p:cNvPicPr/>
          <p:nvPr/>
        </p:nvPicPr>
        <p:blipFill>
          <a:blip r:embed="rId2" cstate="print"/>
          <a:stretch/>
        </p:blipFill>
        <p:spPr>
          <a:xfrm>
            <a:off x="683640" y="2637000"/>
            <a:ext cx="3024000" cy="3732120"/>
          </a:xfrm>
          <a:prstGeom prst="rect">
            <a:avLst/>
          </a:prstGeom>
          <a:ln w="0">
            <a:noFill/>
          </a:ln>
        </p:spPr>
      </p:pic>
      <p:pic>
        <p:nvPicPr>
          <p:cNvPr id="391" name="Picture 3" descr="F:\проффото\IMG-20220310-WA0011.jpg"/>
          <p:cNvPicPr/>
          <p:nvPr/>
        </p:nvPicPr>
        <p:blipFill>
          <a:blip r:embed="rId3" cstate="print"/>
          <a:stretch/>
        </p:blipFill>
        <p:spPr>
          <a:xfrm>
            <a:off x="5292000" y="1672200"/>
            <a:ext cx="3434040" cy="4578840"/>
          </a:xfrm>
          <a:prstGeom prst="rect">
            <a:avLst/>
          </a:prstGeom>
          <a:ln w="0">
            <a:noFill/>
          </a:ln>
        </p:spPr>
      </p:pic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240" cy="648072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ts val="5800"/>
              </a:lnSpc>
              <a:buNone/>
            </a:pPr>
            <a:r>
              <a:rPr lang="ru-RU" sz="2400" b="0" strike="noStrike" spc="-1" dirty="0">
                <a:solidFill>
                  <a:srgbClr val="2F5897"/>
                </a:solidFill>
                <a:latin typeface="Times New Roman"/>
              </a:rPr>
              <a:t>Книжный уголок и театрализованная деятельность</a:t>
            </a:r>
            <a:endParaRPr lang="ru-RU" sz="24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92" name="Прямоугольник 7"/>
          <p:cNvSpPr/>
          <p:nvPr/>
        </p:nvSpPr>
        <p:spPr>
          <a:xfrm>
            <a:off x="1259640" y="1052736"/>
            <a:ext cx="3528000" cy="12241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000000"/>
                </a:solidFill>
                <a:latin typeface="Palatino Linotype"/>
              </a:rPr>
              <a:t>В мире столько разных книжек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000000"/>
                </a:solidFill>
                <a:latin typeface="Palatino Linotype"/>
              </a:rPr>
              <a:t>Для девчонок и мальчишек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000000"/>
                </a:solidFill>
                <a:latin typeface="Palatino Linotype"/>
              </a:rPr>
              <a:t>Можно многое узнать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000000"/>
                </a:solidFill>
                <a:latin typeface="Palatino Linotype"/>
              </a:rPr>
              <a:t>Если все их прочитать.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91513" cy="71913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ts val="5800"/>
              </a:lnSpc>
              <a:buNone/>
            </a:pPr>
            <a:r>
              <a:rPr dirty="0"/>
              <a:t/>
            </a:r>
            <a:br>
              <a:rPr dirty="0"/>
            </a:br>
            <a:r>
              <a:rPr lang="ru-RU" sz="2800" b="0" strike="noStrike" spc="-1" dirty="0">
                <a:solidFill>
                  <a:srgbClr val="2F5897"/>
                </a:solidFill>
                <a:latin typeface="Times New Roman"/>
              </a:rPr>
              <a:t>Центр сюжетно-ролевых игр</a:t>
            </a:r>
            <a:endParaRPr lang="ru-RU" sz="28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95" name="Прямоугольник 6"/>
          <p:cNvSpPr/>
          <p:nvPr/>
        </p:nvSpPr>
        <p:spPr>
          <a:xfrm>
            <a:off x="395536" y="1412776"/>
            <a:ext cx="5040104" cy="11875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000000"/>
                </a:solidFill>
                <a:latin typeface="Palatino Linotype"/>
              </a:rPr>
              <a:t>Как любят в детстве все играть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000000"/>
                </a:solidFill>
                <a:latin typeface="Palatino Linotype"/>
              </a:rPr>
              <a:t>Жизнь, что вокруг, изображать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000000"/>
                </a:solidFill>
                <a:latin typeface="Palatino Linotype"/>
              </a:rPr>
              <a:t>В «Семью», в «Больницу», в «Пароход»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000000"/>
                </a:solidFill>
                <a:latin typeface="Palatino Linotype"/>
              </a:rPr>
              <a:t>В «Войну», в «Кафе» и в «Самолет».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397" name="Picture 3" descr="F:\одуванчики\IMG_20220127_091912.jpg"/>
          <p:cNvPicPr/>
          <p:nvPr/>
        </p:nvPicPr>
        <p:blipFill>
          <a:blip r:embed="rId2" cstate="print"/>
          <a:stretch/>
        </p:blipFill>
        <p:spPr>
          <a:xfrm>
            <a:off x="6117840" y="994320"/>
            <a:ext cx="2684160" cy="4519800"/>
          </a:xfrm>
          <a:prstGeom prst="rect">
            <a:avLst/>
          </a:prstGeom>
          <a:ln w="0">
            <a:noFill/>
          </a:ln>
        </p:spPr>
      </p:pic>
      <p:pic>
        <p:nvPicPr>
          <p:cNvPr id="398" name="Picture 5" descr="F:\проффото\20220131_113211.jpg"/>
          <p:cNvPicPr/>
          <p:nvPr/>
        </p:nvPicPr>
        <p:blipFill>
          <a:blip r:embed="rId3" cstate="print"/>
          <a:stretch/>
        </p:blipFill>
        <p:spPr>
          <a:xfrm>
            <a:off x="323640" y="3250800"/>
            <a:ext cx="2848320" cy="2136240"/>
          </a:xfrm>
          <a:prstGeom prst="rect">
            <a:avLst/>
          </a:prstGeom>
          <a:ln w="0">
            <a:noFill/>
          </a:ln>
        </p:spPr>
      </p:pic>
      <p:pic>
        <p:nvPicPr>
          <p:cNvPr id="399" name="Picture 6" descr="F:\одуванчики\IMG_20220127_085752.jpg"/>
          <p:cNvPicPr/>
          <p:nvPr/>
        </p:nvPicPr>
        <p:blipFill>
          <a:blip r:embed="rId4" cstate="print"/>
          <a:stretch/>
        </p:blipFill>
        <p:spPr>
          <a:xfrm>
            <a:off x="3240000" y="2847600"/>
            <a:ext cx="2773080" cy="3900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ts val="5800"/>
              </a:lnSpc>
              <a:buNone/>
            </a:pPr>
            <a:r>
              <a:rPr lang="ru-RU" sz="4000" b="0" strike="noStrike" spc="-1">
                <a:solidFill>
                  <a:srgbClr val="2F5897"/>
                </a:solidFill>
                <a:latin typeface="Times New Roman"/>
              </a:rPr>
              <a:t>Центр труда, уголок дежурства</a:t>
            </a:r>
            <a:endParaRPr lang="ru-RU" sz="4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401" name="Picture 2"/>
          <p:cNvPicPr/>
          <p:nvPr/>
        </p:nvPicPr>
        <p:blipFill>
          <a:blip r:embed="rId2" cstate="print"/>
          <a:stretch/>
        </p:blipFill>
        <p:spPr>
          <a:xfrm>
            <a:off x="5436000" y="2133000"/>
            <a:ext cx="3394080" cy="4525560"/>
          </a:xfrm>
          <a:prstGeom prst="rect">
            <a:avLst/>
          </a:prstGeom>
          <a:ln w="9525">
            <a:noFill/>
          </a:ln>
        </p:spPr>
      </p:pic>
      <p:sp>
        <p:nvSpPr>
          <p:cNvPr id="402" name="Прямоугольник 4"/>
          <p:cNvSpPr/>
          <p:nvPr/>
        </p:nvSpPr>
        <p:spPr>
          <a:xfrm>
            <a:off x="1259632" y="1772640"/>
            <a:ext cx="4211648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000000"/>
                </a:solidFill>
                <a:latin typeface="Palatino Linotype"/>
              </a:rPr>
              <a:t>Любим мы дежурить,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000000"/>
                </a:solidFill>
                <a:latin typeface="Palatino Linotype"/>
              </a:rPr>
              <a:t>На стол накрывать.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000000"/>
                </a:solidFill>
                <a:latin typeface="Palatino Linotype"/>
              </a:rPr>
              <a:t>Ложки, чашки разложили —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000000"/>
                </a:solidFill>
                <a:latin typeface="Palatino Linotype"/>
              </a:rPr>
              <a:t>Ничего не позабыли.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709920"/>
            <a:ext cx="6226757" cy="467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2078"/>
            <a:ext cx="4104456" cy="307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ts val="5800"/>
              </a:lnSpc>
              <a:buNone/>
            </a:pPr>
            <a:r>
              <a:rPr lang="ru-RU" sz="2800" b="0" strike="noStrike" spc="-1" dirty="0">
                <a:solidFill>
                  <a:srgbClr val="2F5897"/>
                </a:solidFill>
                <a:latin typeface="Times New Roman"/>
              </a:rPr>
              <a:t>Центр конструктивной деятельности</a:t>
            </a:r>
            <a:endParaRPr lang="ru-RU" sz="28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405" name="Объект 6"/>
          <p:cNvPicPr/>
          <p:nvPr/>
        </p:nvPicPr>
        <p:blipFill>
          <a:blip r:embed="rId2" cstate="print"/>
          <a:srcRect l="20046" r="20046"/>
          <a:stretch/>
        </p:blipFill>
        <p:spPr>
          <a:xfrm>
            <a:off x="755640" y="3645000"/>
            <a:ext cx="4038480" cy="3029400"/>
          </a:xfrm>
          <a:prstGeom prst="rect">
            <a:avLst/>
          </a:prstGeom>
          <a:ln w="0">
            <a:noFill/>
          </a:ln>
        </p:spPr>
      </p:pic>
      <p:sp>
        <p:nvSpPr>
          <p:cNvPr id="406" name="Прямоугольник 5"/>
          <p:cNvSpPr/>
          <p:nvPr/>
        </p:nvSpPr>
        <p:spPr>
          <a:xfrm>
            <a:off x="251520" y="1628640"/>
            <a:ext cx="4968552" cy="11680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Palatino Linotype"/>
              </a:rPr>
              <a:t> Раз, два, три — сложи детали, 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Palatino Linotype"/>
              </a:rPr>
              <a:t>Чтоб они машиной стали.  Собери гараж. Потом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Palatino Linotype"/>
              </a:rPr>
              <a:t>Не забудь построить дом.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Palatino Linotype"/>
              </a:rPr>
              <a:t> Из конструктора такого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Palatino Linotype"/>
              </a:rPr>
              <a:t> Что ни сделай — все толково!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407" name="Picture 2" descr="C:\Users\я\Desktop\20220311_175911.jpg"/>
          <p:cNvPicPr/>
          <p:nvPr/>
        </p:nvPicPr>
        <p:blipFill>
          <a:blip r:embed="rId3" cstate="print"/>
          <a:stretch/>
        </p:blipFill>
        <p:spPr>
          <a:xfrm>
            <a:off x="5364000" y="1917000"/>
            <a:ext cx="3240000" cy="4511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340768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ts val="5800"/>
              </a:lnSpc>
              <a:buNone/>
            </a:pPr>
            <a:r>
              <a:rPr lang="ru-RU" sz="2800" spc="-1" dirty="0" smtClean="0">
                <a:solidFill>
                  <a:srgbClr val="2F5897"/>
                </a:solidFill>
                <a:latin typeface="Times New Roman"/>
              </a:rPr>
              <a:t>Уголок уединения и уголок самовыражения. </a:t>
            </a:r>
            <a:endParaRPr lang="ru-RU" sz="28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06" name="Прямоугольник 5"/>
          <p:cNvSpPr/>
          <p:nvPr/>
        </p:nvSpPr>
        <p:spPr>
          <a:xfrm>
            <a:off x="755640" y="1628640"/>
            <a:ext cx="626436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Palatino Linotype"/>
              </a:rPr>
              <a:t> 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/>
        </p:blipFill>
        <p:spPr>
          <a:xfrm rot="4800">
            <a:off x="752903" y="1626578"/>
            <a:ext cx="2951557" cy="4934838"/>
          </a:xfrm>
          <a:prstGeom prst="rect">
            <a:avLst/>
          </a:prstGeom>
          <a:ln w="0"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tretch/>
        </p:blipFill>
        <p:spPr>
          <a:xfrm>
            <a:off x="5148064" y="1403475"/>
            <a:ext cx="3240000" cy="51778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xmlns="" val="403631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240" cy="1052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ts val="5800"/>
              </a:lnSpc>
              <a:buNone/>
            </a:pPr>
            <a:r>
              <a:rPr lang="ru-RU" sz="2800" b="0" strike="noStrike" spc="-1" dirty="0">
                <a:solidFill>
                  <a:srgbClr val="2F5897"/>
                </a:solidFill>
                <a:latin typeface="Times New Roman"/>
              </a:rPr>
              <a:t>Центр экспериментирования и природы</a:t>
            </a:r>
            <a:endParaRPr lang="ru-RU" sz="28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413" name="Picture 2"/>
          <p:cNvPicPr/>
          <p:nvPr/>
        </p:nvPicPr>
        <p:blipFill>
          <a:blip r:embed="rId2" cstate="print"/>
          <a:stretch/>
        </p:blipFill>
        <p:spPr>
          <a:xfrm>
            <a:off x="323640" y="3573000"/>
            <a:ext cx="4418280" cy="2480760"/>
          </a:xfrm>
          <a:prstGeom prst="rect">
            <a:avLst/>
          </a:prstGeom>
          <a:ln w="9525">
            <a:noFill/>
          </a:ln>
        </p:spPr>
      </p:pic>
      <p:sp>
        <p:nvSpPr>
          <p:cNvPr id="414" name="Прямоугольник 4"/>
          <p:cNvSpPr/>
          <p:nvPr/>
        </p:nvSpPr>
        <p:spPr>
          <a:xfrm>
            <a:off x="827640" y="1700640"/>
            <a:ext cx="4968360" cy="158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Palatino Linotype"/>
              </a:rPr>
              <a:t>Это всё – эксперименты –</a:t>
            </a:r>
            <a:r>
              <a:rPr dirty="0"/>
              <a:t/>
            </a:r>
            <a:br>
              <a:rPr dirty="0"/>
            </a:br>
            <a:r>
              <a:rPr lang="ru-RU" sz="1400" b="0" strike="noStrike" spc="-1" dirty="0">
                <a:solidFill>
                  <a:srgbClr val="000000"/>
                </a:solidFill>
                <a:latin typeface="Palatino Linotype"/>
              </a:rPr>
              <a:t>Интересные моменты!</a:t>
            </a:r>
            <a:r>
              <a:rPr dirty="0"/>
              <a:t/>
            </a:r>
            <a:br>
              <a:rPr dirty="0"/>
            </a:br>
            <a:r>
              <a:rPr lang="ru-RU" sz="1400" b="0" strike="noStrike" spc="-1" dirty="0">
                <a:solidFill>
                  <a:srgbClr val="000000"/>
                </a:solidFill>
                <a:latin typeface="Palatino Linotype"/>
              </a:rPr>
              <a:t>Всё, всё, всё хотим узнать!</a:t>
            </a:r>
            <a:r>
              <a:rPr dirty="0"/>
              <a:t/>
            </a:r>
            <a:br>
              <a:rPr dirty="0"/>
            </a:br>
            <a:r>
              <a:rPr lang="ru-RU" sz="1400" b="0" strike="noStrike" spc="-1" dirty="0">
                <a:solidFill>
                  <a:srgbClr val="000000"/>
                </a:solidFill>
                <a:latin typeface="Palatino Linotype"/>
              </a:rPr>
              <a:t>Нужно всё зарисовать!</a:t>
            </a:r>
            <a:r>
              <a:rPr dirty="0"/>
              <a:t/>
            </a:r>
            <a:br>
              <a:rPr dirty="0"/>
            </a:br>
            <a:r>
              <a:rPr lang="ru-RU" sz="1400" b="0" strike="noStrike" spc="-1" dirty="0">
                <a:solidFill>
                  <a:srgbClr val="000000"/>
                </a:solidFill>
                <a:latin typeface="Palatino Linotype"/>
              </a:rPr>
              <a:t>Как наш опыт получился,</a:t>
            </a:r>
            <a:r>
              <a:rPr dirty="0"/>
              <a:t/>
            </a:r>
            <a:br>
              <a:rPr dirty="0"/>
            </a:br>
            <a:r>
              <a:rPr lang="ru-RU" sz="1400" b="0" strike="noStrike" spc="-1" dirty="0">
                <a:solidFill>
                  <a:srgbClr val="000000"/>
                </a:solidFill>
                <a:latin typeface="Palatino Linotype"/>
              </a:rPr>
              <a:t>Сколько времени он длился?</a:t>
            </a:r>
            <a:r>
              <a:rPr dirty="0"/>
              <a:t/>
            </a:r>
            <a:br>
              <a:rPr dirty="0"/>
            </a:br>
            <a:endParaRPr lang="ru-RU" sz="1400" b="0" strike="noStrike" spc="-1" dirty="0">
              <a:latin typeface="Arial"/>
            </a:endParaRPr>
          </a:p>
        </p:txBody>
      </p:sp>
      <p:pic>
        <p:nvPicPr>
          <p:cNvPr id="415" name="Содержимое 7" descr="0008-015-.jpg"/>
          <p:cNvPicPr/>
          <p:nvPr/>
        </p:nvPicPr>
        <p:blipFill>
          <a:blip r:embed="rId3" cstate="print"/>
          <a:stretch/>
        </p:blipFill>
        <p:spPr>
          <a:xfrm>
            <a:off x="5004000" y="1845000"/>
            <a:ext cx="3692880" cy="426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240" cy="836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ts val="5800"/>
              </a:lnSpc>
              <a:buNone/>
            </a:pPr>
            <a:r>
              <a:rPr lang="ru-RU" sz="2800" b="0" strike="noStrike" spc="-1">
                <a:solidFill>
                  <a:srgbClr val="2F5897"/>
                </a:solidFill>
                <a:latin typeface="Times New Roman"/>
              </a:rPr>
              <a:t>Центр физического развития</a:t>
            </a:r>
            <a:endParaRPr lang="ru-RU" sz="2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421" name="Picture 2"/>
          <p:cNvPicPr/>
          <p:nvPr/>
        </p:nvPicPr>
        <p:blipFill>
          <a:blip r:embed="rId2" cstate="print"/>
          <a:stretch/>
        </p:blipFill>
        <p:spPr>
          <a:xfrm>
            <a:off x="5724000" y="1124640"/>
            <a:ext cx="2736000" cy="4872600"/>
          </a:xfrm>
          <a:prstGeom prst="rect">
            <a:avLst/>
          </a:prstGeom>
          <a:ln w="9525">
            <a:noFill/>
          </a:ln>
        </p:spPr>
      </p:pic>
      <p:sp>
        <p:nvSpPr>
          <p:cNvPr id="422" name="Rectangle 4"/>
          <p:cNvSpPr/>
          <p:nvPr/>
        </p:nvSpPr>
        <p:spPr>
          <a:xfrm>
            <a:off x="539640" y="851040"/>
            <a:ext cx="3744000" cy="1065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Мы дружные ребята,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Пришли мы в детский сад,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И каждый физкультурой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Заняться очень рад!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423" name="Picture 6" descr="C:\Users\я\Desktop\рр\IMG-20220311-WA0003.jpg"/>
          <p:cNvPicPr/>
          <p:nvPr/>
        </p:nvPicPr>
        <p:blipFill>
          <a:blip r:embed="rId3" cstate="print"/>
          <a:stretch/>
        </p:blipFill>
        <p:spPr>
          <a:xfrm>
            <a:off x="69840" y="2520000"/>
            <a:ext cx="5316480" cy="378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496</TotalTime>
  <Words>300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  </vt:lpstr>
      <vt:lpstr>Слайд 2</vt:lpstr>
      <vt:lpstr>Книжный уголок и театрализованная деятельность</vt:lpstr>
      <vt:lpstr> Центр сюжетно-ролевых игр</vt:lpstr>
      <vt:lpstr>Центр труда, уголок дежурства</vt:lpstr>
      <vt:lpstr>Центр конструктивной деятельности</vt:lpstr>
      <vt:lpstr>Уголок уединения и уголок самовыражения. </vt:lpstr>
      <vt:lpstr>Центр экспериментирования и природы</vt:lpstr>
      <vt:lpstr>Центр физического развития</vt:lpstr>
      <vt:lpstr>Центр музыкальной деятельности и сенсорного развития</vt:lpstr>
      <vt:lpstr>Дидактические игры и пособия сделанные руками педагогов и родителей</vt:lpstr>
      <vt:lpstr>Бизиборды 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«Василёк» г.Заозерного</dc:title>
  <dc:subject/>
  <dc:creator>Василёк</dc:creator>
  <dc:description/>
  <cp:lastModifiedBy>Розбура Л.В</cp:lastModifiedBy>
  <cp:revision>42</cp:revision>
  <dcterms:created xsi:type="dcterms:W3CDTF">2022-03-11T06:37:31Z</dcterms:created>
  <dcterms:modified xsi:type="dcterms:W3CDTF">2022-03-14T07:21:00Z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15</vt:i4>
  </property>
</Properties>
</file>